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Sorts Mill Goudy"/>
      <p:regular r:id="rId15"/>
      <p: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j+pqNq5QPZfyfl8xbesROMWuXR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SortsMillGoudy-regular.fntdata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font" Target="fonts/SortsMillGoud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608344a79_0_12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2608344a79_0_12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608344a79_0_133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g12608344a79_0_133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2608344a79_0_133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608344a79_0_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2608344a79_0_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608344a79_0_7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12608344a79_0_7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2608344a79_0_7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86" name="Google Shape;8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94" name="Google Shape;9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4" name="Google Shape;104;p2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1" name="Google Shape;111;p2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9" name="Google Shape;119;p2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6" name="Google Shape;126;p23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7" name="Google Shape;127;p23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8" name="Google Shape;128;p23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9" name="Google Shape;129;p23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30" name="Google Shape;130;p2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34" name="Google Shape;13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5" name="Google Shape;13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6" name="Google Shape;13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9" name="Google Shape;139;p24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0" name="Google Shape;140;p24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1" name="Google Shape;141;p24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42" name="Google Shape;142;p24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3" name="Google Shape;143;p24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4" name="Google Shape;144;p24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45" name="Google Shape;145;p24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6" name="Google Shape;146;p24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608344a79_0_123"/>
          <p:cNvSpPr txBox="1"/>
          <p:nvPr>
            <p:ph type="title"/>
          </p:nvPr>
        </p:nvSpPr>
        <p:spPr>
          <a:xfrm>
            <a:off x="913680" y="609480"/>
            <a:ext cx="10353300" cy="125700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12608344a79_0_123"/>
          <p:cNvSpPr txBox="1"/>
          <p:nvPr>
            <p:ph idx="1" type="subTitle"/>
          </p:nvPr>
        </p:nvSpPr>
        <p:spPr>
          <a:xfrm>
            <a:off x="913680" y="2076480"/>
            <a:ext cx="103533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460"/>
              </a:spcBef>
              <a:spcAft>
                <a:spcPts val="0"/>
              </a:spcAft>
              <a:buSzPts val="1610"/>
              <a:buNone/>
              <a:defRPr/>
            </a:lvl1pPr>
            <a:lvl2pPr lvl="1" rtl="0" algn="l">
              <a:spcBef>
                <a:spcPts val="600"/>
              </a:spcBef>
              <a:spcAft>
                <a:spcPts val="0"/>
              </a:spcAft>
              <a:buSzPts val="1470"/>
              <a:buNone/>
              <a:defRPr/>
            </a:lvl2pPr>
            <a:lvl3pPr lvl="2" rtl="0" algn="l">
              <a:spcBef>
                <a:spcPts val="600"/>
              </a:spcBef>
              <a:spcAft>
                <a:spcPts val="0"/>
              </a:spcAft>
              <a:buSzPts val="1260"/>
              <a:buNone/>
              <a:defRPr/>
            </a:lvl3pPr>
            <a:lvl4pPr lvl="3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/>
            </a:lvl4pPr>
            <a:lvl5pPr lvl="4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/>
            </a:lvl5pPr>
            <a:lvl6pPr lvl="5" rtl="0" algn="l">
              <a:spcBef>
                <a:spcPts val="600"/>
              </a:spcBef>
              <a:spcAft>
                <a:spcPts val="0"/>
              </a:spcAft>
              <a:buSzPts val="980"/>
              <a:buNone/>
              <a:defRPr/>
            </a:lvl6pPr>
            <a:lvl7pPr lvl="6" rtl="0" algn="l">
              <a:spcBef>
                <a:spcPts val="600"/>
              </a:spcBef>
              <a:spcAft>
                <a:spcPts val="0"/>
              </a:spcAft>
              <a:buSzPts val="980"/>
              <a:buNone/>
              <a:defRPr/>
            </a:lvl7pPr>
            <a:lvl8pPr lvl="7" rtl="0" algn="l">
              <a:spcBef>
                <a:spcPts val="600"/>
              </a:spcBef>
              <a:spcAft>
                <a:spcPts val="0"/>
              </a:spcAft>
              <a:buSzPts val="980"/>
              <a:buNone/>
              <a:defRPr/>
            </a:lvl8pPr>
            <a:lvl9pPr lvl="8" rtl="0" algn="l">
              <a:spcBef>
                <a:spcPts val="600"/>
              </a:spcBef>
              <a:spcAft>
                <a:spcPts val="600"/>
              </a:spcAft>
              <a:buSzPts val="98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65" name="Google Shape;65;p14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6.jp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31.jpg"/><Relationship Id="rId5" Type="http://schemas.openxmlformats.org/officeDocument/2006/relationships/image" Target="../media/image10.jpg"/><Relationship Id="rId6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9.jpg"/><Relationship Id="rId6" Type="http://schemas.openxmlformats.org/officeDocument/2006/relationships/image" Target="../media/image7.png"/><Relationship Id="rId7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Relationship Id="rId5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2.jp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"/>
          <p:cNvSpPr/>
          <p:nvPr/>
        </p:nvSpPr>
        <p:spPr>
          <a:xfrm rot="5400000">
            <a:off x="7131809" y="1385982"/>
            <a:ext cx="4031414" cy="4100418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9" name="Google Shape;159;p1"/>
          <p:cNvSpPr txBox="1"/>
          <p:nvPr>
            <p:ph type="ctrTitle"/>
          </p:nvPr>
        </p:nvSpPr>
        <p:spPr>
          <a:xfrm>
            <a:off x="7389962" y="1673524"/>
            <a:ext cx="3485073" cy="24205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Final Demo Presentation</a:t>
            </a:r>
            <a:endParaRPr/>
          </a:p>
        </p:txBody>
      </p:sp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7389965" y="4157933"/>
            <a:ext cx="3485072" cy="10265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 sz="2300"/>
              <a:t>Holden Haile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- Power Supply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"/>
          <p:cNvPicPr preferRelativeResize="0"/>
          <p:nvPr/>
        </p:nvPicPr>
        <p:blipFill rotWithShape="1">
          <a:blip r:embed="rId3">
            <a:alphaModFix/>
          </a:blip>
          <a:srcRect b="-1" l="0" r="0" t="0"/>
          <a:stretch/>
        </p:blipFill>
        <p:spPr>
          <a:xfrm>
            <a:off x="-1" y="10"/>
            <a:ext cx="6096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"/>
          <p:cNvSpPr txBox="1"/>
          <p:nvPr>
            <p:ph type="title"/>
          </p:nvPr>
        </p:nvSpPr>
        <p:spPr>
          <a:xfrm>
            <a:off x="6900493" y="609600"/>
            <a:ext cx="4538124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Initial Design</a:t>
            </a:r>
            <a:endParaRPr/>
          </a:p>
        </p:txBody>
      </p:sp>
      <p:sp>
        <p:nvSpPr>
          <p:cNvPr id="168" name="Google Shape;168;p2"/>
          <p:cNvSpPr txBox="1"/>
          <p:nvPr>
            <p:ph idx="1" type="body"/>
          </p:nvPr>
        </p:nvSpPr>
        <p:spPr>
          <a:xfrm>
            <a:off x="6900493" y="1732449"/>
            <a:ext cx="4403596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Top – Multisim Schematic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Bot left – Altium Schematic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Bot Right – PCB 3D View</a:t>
            </a:r>
            <a:endParaRPr/>
          </a:p>
        </p:txBody>
      </p:sp>
      <p:pic>
        <p:nvPicPr>
          <p:cNvPr descr="Diagram, schematic&#10;&#10;Description automatically generated" id="169" name="Google Shape;16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15" y="63062"/>
            <a:ext cx="4958925" cy="2835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schematic&#10;&#10;Description automatically generated" id="170" name="Google Shape;17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015" y="3290647"/>
            <a:ext cx="2409415" cy="3174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171" name="Google Shape;17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0789" y="3290647"/>
            <a:ext cx="2306151" cy="3178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78" name="Google Shape;178;p3"/>
          <p:cNvPicPr preferRelativeResize="0"/>
          <p:nvPr/>
        </p:nvPicPr>
        <p:blipFill rotWithShape="1">
          <a:blip r:embed="rId5">
            <a:alphaModFix/>
          </a:blip>
          <a:srcRect b="-1" l="0" r="0" t="0"/>
          <a:stretch/>
        </p:blipFill>
        <p:spPr>
          <a:xfrm>
            <a:off x="-1" y="10"/>
            <a:ext cx="6096000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"/>
          <p:cNvSpPr txBox="1"/>
          <p:nvPr>
            <p:ph type="title"/>
          </p:nvPr>
        </p:nvSpPr>
        <p:spPr>
          <a:xfrm>
            <a:off x="6900493" y="609600"/>
            <a:ext cx="4538124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Overall Design	</a:t>
            </a:r>
            <a:endParaRPr/>
          </a:p>
        </p:txBody>
      </p:sp>
      <p:sp>
        <p:nvSpPr>
          <p:cNvPr id="181" name="Google Shape;181;p3"/>
          <p:cNvSpPr txBox="1"/>
          <p:nvPr>
            <p:ph idx="1" type="body"/>
          </p:nvPr>
        </p:nvSpPr>
        <p:spPr>
          <a:xfrm>
            <a:off x="6900493" y="1732449"/>
            <a:ext cx="4403596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2400"/>
              <a:t>Transformer – 7.5 turns ratio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936"/>
              </a:spcBef>
              <a:spcAft>
                <a:spcPts val="0"/>
              </a:spcAft>
              <a:buSzPct val="70000"/>
              <a:buNone/>
            </a:pPr>
            <a:r>
              <a:rPr lang="en-US" sz="2400"/>
              <a:t>Full Bridge Rectifier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936"/>
              </a:spcBef>
              <a:spcAft>
                <a:spcPts val="0"/>
              </a:spcAft>
              <a:buSzPct val="70000"/>
              <a:buNone/>
            </a:pPr>
            <a:r>
              <a:rPr lang="en-US" sz="2400"/>
              <a:t>Input Capacitors –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36"/>
              </a:spcBef>
              <a:spcAft>
                <a:spcPts val="0"/>
              </a:spcAft>
              <a:buSzPct val="70000"/>
              <a:buChar char="◈"/>
            </a:pPr>
            <a:r>
              <a:rPr lang="en-US" sz="2400"/>
              <a:t>2 x 10mF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36"/>
              </a:spcBef>
              <a:spcAft>
                <a:spcPts val="0"/>
              </a:spcAft>
              <a:buSzPct val="70000"/>
              <a:buChar char="◈"/>
            </a:pPr>
            <a:r>
              <a:rPr lang="en-US" sz="2400"/>
              <a:t>1mF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936"/>
              </a:spcBef>
              <a:spcAft>
                <a:spcPts val="0"/>
              </a:spcAft>
              <a:buSzPct val="70000"/>
              <a:buNone/>
            </a:pPr>
            <a:r>
              <a:rPr lang="en-US" sz="2400"/>
              <a:t>Voltage Regulators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36"/>
              </a:spcBef>
              <a:spcAft>
                <a:spcPts val="0"/>
              </a:spcAft>
              <a:buSzPct val="70000"/>
              <a:buChar char="◈"/>
            </a:pPr>
            <a:r>
              <a:rPr lang="en-US" sz="2400"/>
              <a:t>12V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36"/>
              </a:spcBef>
              <a:spcAft>
                <a:spcPts val="0"/>
              </a:spcAft>
              <a:buSzPct val="70000"/>
              <a:buChar char="◈"/>
            </a:pPr>
            <a:r>
              <a:rPr lang="en-US" sz="2400"/>
              <a:t>5V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936"/>
              </a:spcBef>
              <a:spcAft>
                <a:spcPts val="0"/>
              </a:spcAft>
              <a:buSzPct val="70000"/>
              <a:buNone/>
            </a:pPr>
            <a:r>
              <a:rPr lang="en-US" sz="2400"/>
              <a:t>Output Capacitors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36"/>
              </a:spcBef>
              <a:spcAft>
                <a:spcPts val="0"/>
              </a:spcAft>
              <a:buSzPct val="70000"/>
              <a:buChar char="◈"/>
            </a:pPr>
            <a:r>
              <a:rPr lang="en-US" sz="2400"/>
              <a:t>10uF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36"/>
              </a:spcBef>
              <a:spcAft>
                <a:spcPts val="0"/>
              </a:spcAft>
              <a:buSzPct val="70000"/>
              <a:buChar char="◈"/>
            </a:pPr>
            <a:r>
              <a:rPr lang="en-US" sz="2400"/>
              <a:t>3.9uF</a:t>
            </a:r>
            <a:endParaRPr/>
          </a:p>
          <a:p>
            <a:pPr indent="-231324" lvl="0" marL="342900" rtl="0" algn="l">
              <a:lnSpc>
                <a:spcPct val="110000"/>
              </a:lnSpc>
              <a:spcBef>
                <a:spcPts val="936"/>
              </a:spcBef>
              <a:spcAft>
                <a:spcPts val="0"/>
              </a:spcAft>
              <a:buSzPct val="70000"/>
              <a:buNone/>
            </a:pPr>
            <a:r>
              <a:t/>
            </a:r>
            <a:endParaRPr sz="2400"/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0324" y="153151"/>
            <a:ext cx="3804645" cy="655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5"/>
          <p:cNvPicPr preferRelativeResize="0"/>
          <p:nvPr/>
        </p:nvPicPr>
        <p:blipFill rotWithShape="1">
          <a:blip r:embed="rId3">
            <a:alphaModFix/>
          </a:blip>
          <a:srcRect b="-1" l="0" r="0" t="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 txBox="1"/>
          <p:nvPr>
            <p:ph type="title"/>
          </p:nvPr>
        </p:nvSpPr>
        <p:spPr>
          <a:xfrm>
            <a:off x="6900493" y="609600"/>
            <a:ext cx="4538124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Current Situation</a:t>
            </a:r>
            <a:endParaRPr/>
          </a:p>
        </p:txBody>
      </p:sp>
      <p:sp>
        <p:nvSpPr>
          <p:cNvPr id="190" name="Google Shape;190;p5"/>
          <p:cNvSpPr txBox="1"/>
          <p:nvPr>
            <p:ph idx="1" type="body"/>
          </p:nvPr>
        </p:nvSpPr>
        <p:spPr>
          <a:xfrm>
            <a:off x="6900492" y="1732449"/>
            <a:ext cx="4784007" cy="45159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Problems: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Overstraining the voltage regs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Overheating full bridge rect</a:t>
            </a:r>
            <a:endParaRPr sz="2400"/>
          </a:p>
          <a:p>
            <a:pPr indent="0" lvl="0" marL="36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Solutions: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Replace the current transformer for a lower output 10x transformer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Replace the full bridge with a more durable component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"/>
          <p:cNvPicPr preferRelativeResize="0"/>
          <p:nvPr/>
        </p:nvPicPr>
        <p:blipFill rotWithShape="1">
          <a:blip r:embed="rId3">
            <a:alphaModFix/>
          </a:blip>
          <a:srcRect b="-1" l="0" r="0" t="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"/>
          <p:cNvSpPr txBox="1"/>
          <p:nvPr>
            <p:ph type="title"/>
          </p:nvPr>
        </p:nvSpPr>
        <p:spPr>
          <a:xfrm>
            <a:off x="6900493" y="609600"/>
            <a:ext cx="4538124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Validation</a:t>
            </a:r>
            <a:endParaRPr/>
          </a:p>
        </p:txBody>
      </p:sp>
      <p:sp>
        <p:nvSpPr>
          <p:cNvPr id="198" name="Google Shape;198;p4"/>
          <p:cNvSpPr txBox="1"/>
          <p:nvPr>
            <p:ph idx="1" type="body"/>
          </p:nvPr>
        </p:nvSpPr>
        <p:spPr>
          <a:xfrm>
            <a:off x="6900492" y="1732449"/>
            <a:ext cx="4784007" cy="45159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Output 5V – Tested – Passed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Output 12V – Tested – Passed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E-load Max/Min – Tested – Partial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Sustained Load – Tested – Failed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36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36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36900" rtl="0" algn="l">
              <a:lnSpc>
                <a:spcPct val="110000"/>
              </a:lnSpc>
              <a:spcBef>
                <a:spcPts val="840"/>
              </a:spcBef>
              <a:spcAft>
                <a:spcPts val="0"/>
              </a:spcAft>
              <a:buSzPts val="840"/>
              <a:buNone/>
            </a:pPr>
            <a:r>
              <a:rPr lang="en-US" sz="1200"/>
              <a:t>The test results shown are for the revised configuration in an effort to take strain off the voltage regulators I halved the voltage out of the transformer, but this caused a significant drop out of the 12V buck converter</a:t>
            </a:r>
            <a:endParaRPr/>
          </a:p>
        </p:txBody>
      </p:sp>
      <p:pic>
        <p:nvPicPr>
          <p:cNvPr descr="Table&#10;&#10;Description automatically generated" id="199" name="Google Shape;19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440" y="609600"/>
            <a:ext cx="1244600" cy="314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200" name="Google Shape;20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9888" y="609600"/>
            <a:ext cx="1238250" cy="51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12608344a79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763" cy="68576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2608344a79_0_126"/>
          <p:cNvSpPr/>
          <p:nvPr/>
        </p:nvSpPr>
        <p:spPr>
          <a:xfrm rot="5400000">
            <a:off x="7132319" y="1385641"/>
            <a:ext cx="4030922" cy="4100040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5">
              <a:alphaModFix/>
            </a:blip>
            <a:stretch>
              <a:fillRect b="2" l="11" r="1" t="-7"/>
            </a:stretch>
          </a:blipFill>
          <a:ln>
            <a:noFill/>
          </a:ln>
          <a:effectLst>
            <a:outerShdw blurRad="50760" rotWithShape="0" algn="tl" dir="5400000" dist="38160">
              <a:srgbClr val="000000">
                <a:alpha val="427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2608344a79_0_126"/>
          <p:cNvSpPr txBox="1"/>
          <p:nvPr>
            <p:ph type="title"/>
          </p:nvPr>
        </p:nvSpPr>
        <p:spPr>
          <a:xfrm>
            <a:off x="7390080" y="1673640"/>
            <a:ext cx="3484800" cy="242040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0"/>
              </a:srgbClr>
            </a:outerShdw>
          </a:effectLst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1E2"/>
              </a:buClr>
              <a:buSzPts val="4000"/>
              <a:buFont typeface="Sorts Mill Goudy"/>
              <a:buNone/>
            </a:pPr>
            <a:r>
              <a:rPr b="0" lang="en-US" sz="4000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Final Demo Presentation</a:t>
            </a:r>
            <a:endParaRPr b="0" sz="4000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8" name="Google Shape;208;g12608344a79_0_126"/>
          <p:cNvSpPr txBox="1"/>
          <p:nvPr>
            <p:ph idx="1" type="subTitle"/>
          </p:nvPr>
        </p:nvSpPr>
        <p:spPr>
          <a:xfrm>
            <a:off x="7390080" y="4158000"/>
            <a:ext cx="3484800" cy="102630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Sorts Mill Goudy"/>
              <a:buNone/>
            </a:pPr>
            <a:r>
              <a:rPr lang="en-US" sz="2300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Abhi Singh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Sorts Mill Goudy"/>
              <a:buNone/>
            </a:pPr>
            <a:r>
              <a:rPr lang="en-US" sz="2300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Sugar Dispenser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12608344a79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6095519" cy="685763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2608344a79_0_133"/>
          <p:cNvSpPr txBox="1"/>
          <p:nvPr>
            <p:ph idx="4294967295" type="title"/>
          </p:nvPr>
        </p:nvSpPr>
        <p:spPr>
          <a:xfrm>
            <a:off x="6900480" y="609480"/>
            <a:ext cx="4537800" cy="97020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1E2"/>
              </a:buClr>
              <a:buSzPts val="4000"/>
              <a:buFont typeface="Sorts Mill Goudy"/>
              <a:buNone/>
            </a:pPr>
            <a:r>
              <a:rPr b="0" i="0" lang="en-US" sz="40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Validation</a:t>
            </a:r>
            <a:endParaRPr b="0" i="0" sz="40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6" name="Google Shape;216;g12608344a79_0_133"/>
          <p:cNvSpPr txBox="1"/>
          <p:nvPr>
            <p:ph idx="4294967295" type="body"/>
          </p:nvPr>
        </p:nvSpPr>
        <p:spPr>
          <a:xfrm>
            <a:off x="6900480" y="1732320"/>
            <a:ext cx="4783800" cy="451560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37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7F1E2"/>
              </a:buClr>
              <a:buSzPct val="100000"/>
              <a:buFont typeface="Sorts Mill Goudy"/>
              <a:buNone/>
            </a:pPr>
            <a:r>
              <a:rPr b="0" i="0" lang="en-US" sz="24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Phases: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85197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ct val="70000"/>
              <a:buFont typeface="Noto Sans Symbols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Wifi Connection Stability (reconnection)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2063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7F1E2"/>
              </a:buClr>
              <a:buSzPct val="100000"/>
              <a:buFont typeface="Sorts Mill Goudy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MQTT connected Status (reconnection)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85197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ct val="70000"/>
              <a:buFont typeface="Noto Sans Symbols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Skittle Dispenser Accuracy 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2063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7F1E2"/>
              </a:buClr>
              <a:buSzPct val="100000"/>
              <a:buFont typeface="Sorts Mill Goudy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3, 5, 10 skittle requests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85197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ct val="70000"/>
              <a:buFont typeface="Noto Sans Symbols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Confirmation to App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85197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ct val="70000"/>
              <a:buFont typeface="Noto Sans Symbols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Liquid Dispenser Accuracy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2063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7F1E2"/>
              </a:buClr>
              <a:buSzPct val="100000"/>
              <a:buFont typeface="Sorts Mill Goudy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50 ml, 80ml. 100ml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2063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7F1E2"/>
              </a:buClr>
              <a:buSzPct val="100000"/>
              <a:buFont typeface="Sorts Mill Goudy"/>
              <a:buChar char="◈"/>
            </a:pPr>
            <a:r>
              <a:rPr lang="en-US" sz="2400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Power Draw within limit </a:t>
            </a:r>
            <a:endParaRPr sz="2400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37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12608344a7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763" cy="685764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2608344a79_0_0"/>
          <p:cNvSpPr/>
          <p:nvPr/>
        </p:nvSpPr>
        <p:spPr>
          <a:xfrm rot="5400000">
            <a:off x="7132319" y="1385641"/>
            <a:ext cx="4030922" cy="4100040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5">
              <a:alphaModFix/>
            </a:blip>
            <a:stretch>
              <a:fillRect b="2" l="11" r="1" t="-7"/>
            </a:stretch>
          </a:blipFill>
          <a:ln>
            <a:noFill/>
          </a:ln>
          <a:effectLst>
            <a:outerShdw blurRad="50760" rotWithShape="0" algn="tl" dir="5400000" dist="38160">
              <a:srgbClr val="000000">
                <a:alpha val="427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2608344a79_0_0"/>
          <p:cNvSpPr txBox="1"/>
          <p:nvPr>
            <p:ph type="title"/>
          </p:nvPr>
        </p:nvSpPr>
        <p:spPr>
          <a:xfrm>
            <a:off x="7390080" y="1673640"/>
            <a:ext cx="3484800" cy="242040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0"/>
              </a:srgbClr>
            </a:outerShdw>
          </a:effectLst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1E2"/>
              </a:buClr>
              <a:buSzPts val="4000"/>
              <a:buFont typeface="Sorts Mill Goudy"/>
              <a:buNone/>
            </a:pPr>
            <a:r>
              <a:rPr b="0" lang="en-US" sz="4000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Final Demo Presentation</a:t>
            </a:r>
            <a:endParaRPr b="0" sz="4000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4" name="Google Shape;224;g12608344a79_0_0"/>
          <p:cNvSpPr txBox="1"/>
          <p:nvPr>
            <p:ph idx="1" type="subTitle"/>
          </p:nvPr>
        </p:nvSpPr>
        <p:spPr>
          <a:xfrm>
            <a:off x="7390080" y="4158000"/>
            <a:ext cx="3484800" cy="102630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Sorts Mill Goudy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Kelton Chesshire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Sorts Mill Goudy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- Mobile Application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12608344a7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6095519" cy="685763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2608344a79_0_7"/>
          <p:cNvSpPr txBox="1"/>
          <p:nvPr>
            <p:ph idx="4294967295" type="title"/>
          </p:nvPr>
        </p:nvSpPr>
        <p:spPr>
          <a:xfrm>
            <a:off x="6900480" y="609480"/>
            <a:ext cx="4537800" cy="97020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1E2"/>
              </a:buClr>
              <a:buSzPts val="4000"/>
              <a:buFont typeface="Sorts Mill Goudy"/>
              <a:buNone/>
            </a:pPr>
            <a:r>
              <a:rPr b="0" i="0" lang="en-US" sz="40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Validation</a:t>
            </a:r>
            <a:endParaRPr b="0" i="0" sz="40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2" name="Google Shape;232;g12608344a79_0_7"/>
          <p:cNvSpPr txBox="1"/>
          <p:nvPr>
            <p:ph idx="4294967295" type="body"/>
          </p:nvPr>
        </p:nvSpPr>
        <p:spPr>
          <a:xfrm>
            <a:off x="6900480" y="1732320"/>
            <a:ext cx="4783800" cy="4515600"/>
          </a:xfrm>
          <a:prstGeom prst="rect">
            <a:avLst/>
          </a:prstGeom>
          <a:noFill/>
          <a:ln>
            <a:noFill/>
          </a:ln>
          <a:effectLst>
            <a:outerShdw blurRad="25560" rotWithShape="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7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7F1E2"/>
              </a:buClr>
              <a:buSzPts val="2400"/>
              <a:buFont typeface="Sorts Mill Goudy"/>
              <a:buNone/>
            </a:pPr>
            <a:r>
              <a:rPr b="0" i="0" lang="en-US" sz="24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Phases: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0920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ts val="1680"/>
              <a:buFont typeface="Noto Sans Symbols"/>
              <a:buChar char="◈"/>
            </a:pPr>
            <a:r>
              <a:rPr b="0" i="0" lang="en-US" sz="24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Basic App Navigation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0920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ts val="1680"/>
              <a:buFont typeface="Noto Sans Symbols"/>
              <a:buChar char="◈"/>
            </a:pPr>
            <a:r>
              <a:rPr b="0" i="0" lang="en-US" sz="24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Authentication (Login, Logout)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0920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ts val="1680"/>
              <a:buFont typeface="Noto Sans Symbols"/>
              <a:buChar char="◈"/>
            </a:pPr>
            <a:r>
              <a:rPr b="0" i="0" lang="en-US" sz="24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Sign Up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0920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ts val="1680"/>
              <a:buFont typeface="Noto Sans Symbols"/>
              <a:buChar char="◈"/>
            </a:pPr>
            <a:r>
              <a:rPr b="0" i="0" lang="en-US" sz="24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Form Validation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0920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ts val="1680"/>
              <a:buFont typeface="Noto Sans Symbols"/>
              <a:buChar char="◈"/>
            </a:pPr>
            <a:r>
              <a:rPr b="0" i="0" lang="en-US" sz="24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Database Connection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0920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ts val="1680"/>
              <a:buFont typeface="Noto Sans Symbols"/>
              <a:buChar char="◈"/>
            </a:pPr>
            <a:r>
              <a:rPr b="0" i="0" lang="en-US" sz="24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Connecting with Machine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09200" lvl="0" marL="343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rgbClr val="F4EDD8"/>
              </a:buClr>
              <a:buSzPts val="1680"/>
              <a:buFont typeface="Noto Sans Symbols"/>
              <a:buChar char="◈"/>
            </a:pPr>
            <a:r>
              <a:rPr b="0" i="0" lang="en-US" sz="2400" u="none" cap="none" strike="noStrike">
                <a:solidFill>
                  <a:srgbClr val="F7F1E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Error Handling</a:t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37080" marR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7F1E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33" name="Google Shape;233;g12608344a79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2667240"/>
            <a:ext cx="5638319" cy="190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2022-04-25T21:57:21Z</dcterms:created>
  <dc:creator>Holden Haile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